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3DB8F-4828-48A4-972F-B9D9B800ED23}" type="datetimeFigureOut">
              <a:rPr lang="de-DE" smtClean="0"/>
              <a:t>16.09.2020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7FEA-A9AA-48A9-9035-AE9AB72466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1597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3DB8F-4828-48A4-972F-B9D9B800ED23}" type="datetimeFigureOut">
              <a:rPr lang="de-DE" smtClean="0"/>
              <a:t>16.09.2020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7FEA-A9AA-48A9-9035-AE9AB72466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7321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3DB8F-4828-48A4-972F-B9D9B800ED23}" type="datetimeFigureOut">
              <a:rPr lang="de-DE" smtClean="0"/>
              <a:t>16.09.2020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7FEA-A9AA-48A9-9035-AE9AB72466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5769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3DB8F-4828-48A4-972F-B9D9B800ED23}" type="datetimeFigureOut">
              <a:rPr lang="de-DE" smtClean="0"/>
              <a:t>16.09.2020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7FEA-A9AA-48A9-9035-AE9AB72466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222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3DB8F-4828-48A4-972F-B9D9B800ED23}" type="datetimeFigureOut">
              <a:rPr lang="de-DE" smtClean="0"/>
              <a:t>16.09.2020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7FEA-A9AA-48A9-9035-AE9AB72466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6396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3DB8F-4828-48A4-972F-B9D9B800ED23}" type="datetimeFigureOut">
              <a:rPr lang="de-DE" smtClean="0"/>
              <a:t>16.09.2020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7FEA-A9AA-48A9-9035-AE9AB72466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6112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3DB8F-4828-48A4-972F-B9D9B800ED23}" type="datetimeFigureOut">
              <a:rPr lang="de-DE" smtClean="0"/>
              <a:t>16.09.2020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7FEA-A9AA-48A9-9035-AE9AB72466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7661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3DB8F-4828-48A4-972F-B9D9B800ED23}" type="datetimeFigureOut">
              <a:rPr lang="de-DE" smtClean="0"/>
              <a:t>16.09.2020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7FEA-A9AA-48A9-9035-AE9AB72466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5685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3DB8F-4828-48A4-972F-B9D9B800ED23}" type="datetimeFigureOut">
              <a:rPr lang="de-DE" smtClean="0"/>
              <a:t>16.09.2020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7FEA-A9AA-48A9-9035-AE9AB72466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4280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3DB8F-4828-48A4-972F-B9D9B800ED23}" type="datetimeFigureOut">
              <a:rPr lang="de-DE" smtClean="0"/>
              <a:t>16.09.2020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7FEA-A9AA-48A9-9035-AE9AB72466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5866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3DB8F-4828-48A4-972F-B9D9B800ED23}" type="datetimeFigureOut">
              <a:rPr lang="de-DE" smtClean="0"/>
              <a:t>16.09.2020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7FEA-A9AA-48A9-9035-AE9AB72466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6269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23DB8F-4828-48A4-972F-B9D9B800ED23}" type="datetimeFigureOut">
              <a:rPr lang="de-DE" smtClean="0"/>
              <a:t>16.09.2020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247FEA-A9AA-48A9-9035-AE9AB72466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7985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1. Netzwerktreffen Bayerische Molekulare Tumorboards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smtClean="0"/>
              <a:t>28.9.2020</a:t>
            </a:r>
            <a:r>
              <a:rPr lang="de-DE" dirty="0" smtClean="0"/>
              <a:t>, Institut für Pathologie Erlangen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78208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Standort:</a:t>
            </a:r>
            <a:endParaRPr lang="de-DE" dirty="0"/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1977829"/>
              </p:ext>
            </p:extLst>
          </p:nvPr>
        </p:nvGraphicFramePr>
        <p:xfrm>
          <a:off x="416955" y="2025952"/>
          <a:ext cx="11113986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4662">
                  <a:extLst>
                    <a:ext uri="{9D8B030D-6E8A-4147-A177-3AD203B41FA5}">
                      <a16:colId xmlns:a16="http://schemas.microsoft.com/office/drawing/2014/main" val="834140378"/>
                    </a:ext>
                  </a:extLst>
                </a:gridCol>
                <a:gridCol w="3704662">
                  <a:extLst>
                    <a:ext uri="{9D8B030D-6E8A-4147-A177-3AD203B41FA5}">
                      <a16:colId xmlns:a16="http://schemas.microsoft.com/office/drawing/2014/main" val="2011918998"/>
                    </a:ext>
                  </a:extLst>
                </a:gridCol>
                <a:gridCol w="3704662">
                  <a:extLst>
                    <a:ext uri="{9D8B030D-6E8A-4147-A177-3AD203B41FA5}">
                      <a16:colId xmlns:a16="http://schemas.microsoft.com/office/drawing/2014/main" val="16785756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Name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Institution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Funktion</a:t>
                      </a:r>
                      <a:r>
                        <a:rPr lang="de-DE" baseline="0" dirty="0" smtClean="0"/>
                        <a:t> Molekulares Tumorboard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37271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84861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3503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56660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41710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93957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4714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Einschlusskriterien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de-DE" dirty="0"/>
              <a:t>welche Patienten werden </a:t>
            </a:r>
            <a:r>
              <a:rPr lang="de-DE" dirty="0" smtClean="0"/>
              <a:t>angemeldet:</a:t>
            </a:r>
          </a:p>
          <a:p>
            <a:pPr lvl="0"/>
            <a:r>
              <a:rPr lang="de-DE" dirty="0" smtClean="0"/>
              <a:t>von wem:</a:t>
            </a:r>
          </a:p>
          <a:p>
            <a:pPr lvl="0"/>
            <a:r>
              <a:rPr lang="de-DE" dirty="0" smtClean="0"/>
              <a:t>Beschluss </a:t>
            </a:r>
            <a:r>
              <a:rPr lang="de-DE" dirty="0"/>
              <a:t>Organtumorboard </a:t>
            </a:r>
            <a:r>
              <a:rPr lang="de-DE" dirty="0" smtClean="0"/>
              <a:t>notwendig ja/nein</a:t>
            </a:r>
            <a:endParaRPr lang="de-DE" dirty="0"/>
          </a:p>
          <a:p>
            <a:pPr lvl="0"/>
            <a:r>
              <a:rPr lang="de-DE" dirty="0"/>
              <a:t>zu welchem Zeitpunkt der </a:t>
            </a:r>
            <a:r>
              <a:rPr lang="de-DE" dirty="0" smtClean="0"/>
              <a:t>Erkrankung:</a:t>
            </a:r>
            <a:endParaRPr lang="de-DE" dirty="0"/>
          </a:p>
          <a:p>
            <a:pPr lvl="0"/>
            <a:r>
              <a:rPr lang="de-DE" dirty="0"/>
              <a:t>Material: aktuelles Gewebe oder </a:t>
            </a:r>
            <a:r>
              <a:rPr lang="de-DE" dirty="0" smtClean="0"/>
              <a:t>Archivmaterial:</a:t>
            </a:r>
          </a:p>
          <a:p>
            <a:pPr lvl="0"/>
            <a:r>
              <a:rPr lang="de-DE" dirty="0" smtClean="0"/>
              <a:t>Indikation </a:t>
            </a:r>
            <a:r>
              <a:rPr lang="de-DE" dirty="0"/>
              <a:t>für Empfehlung zur </a:t>
            </a:r>
            <a:r>
              <a:rPr lang="de-DE" dirty="0" smtClean="0"/>
              <a:t>Re-Biopsie:</a:t>
            </a:r>
            <a:endParaRPr lang="de-DE" dirty="0"/>
          </a:p>
          <a:p>
            <a:pPr lvl="0"/>
            <a:r>
              <a:rPr lang="de-DE" dirty="0"/>
              <a:t>Mindestanforderungen an Tumorzellgehalt, </a:t>
            </a:r>
            <a:r>
              <a:rPr lang="de-DE" dirty="0" smtClean="0"/>
              <a:t>Zellzahl:</a:t>
            </a:r>
            <a:endParaRPr lang="de-DE" dirty="0"/>
          </a:p>
          <a:p>
            <a:pPr lvl="0"/>
            <a:r>
              <a:rPr lang="de-DE" dirty="0"/>
              <a:t>Beschränkung auf bestimmte </a:t>
            </a:r>
            <a:r>
              <a:rPr lang="de-DE" dirty="0" smtClean="0"/>
              <a:t>Entitäten?</a:t>
            </a:r>
            <a:endParaRPr lang="de-DE" dirty="0"/>
          </a:p>
          <a:p>
            <a:pPr lvl="0"/>
            <a:r>
              <a:rPr lang="de-DE" dirty="0"/>
              <a:t>Patienteneinwilligung/ </a:t>
            </a:r>
            <a:r>
              <a:rPr lang="de-DE" dirty="0" smtClean="0"/>
              <a:t>Aufklärung vorhanden?</a:t>
            </a:r>
            <a:endParaRPr lang="de-DE" dirty="0"/>
          </a:p>
          <a:p>
            <a:r>
              <a:rPr lang="de-DE" dirty="0" smtClean="0"/>
              <a:t>SOP</a:t>
            </a:r>
            <a:r>
              <a:rPr lang="de-DE" dirty="0"/>
              <a:t> </a:t>
            </a:r>
            <a:r>
              <a:rPr lang="de-DE" dirty="0" smtClean="0"/>
              <a:t>vorhanden?</a:t>
            </a:r>
          </a:p>
        </p:txBody>
      </p:sp>
    </p:spTree>
    <p:extLst>
      <p:ext uri="{BB962C8B-B14F-4D97-AF65-F5344CB8AC3E}">
        <p14:creationId xmlns:p14="http://schemas.microsoft.com/office/powerpoint/2010/main" val="3703881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Methodik (Panels)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e-DE" dirty="0" smtClean="0"/>
              <a:t>FFPE oder Frischgewebe:</a:t>
            </a:r>
          </a:p>
          <a:p>
            <a:endParaRPr lang="de-DE" dirty="0" smtClean="0"/>
          </a:p>
          <a:p>
            <a:r>
              <a:rPr lang="de-DE" dirty="0" smtClean="0"/>
              <a:t>DNA-Panel:</a:t>
            </a:r>
          </a:p>
          <a:p>
            <a:endParaRPr lang="de-DE" dirty="0" smtClean="0"/>
          </a:p>
          <a:p>
            <a:r>
              <a:rPr lang="de-DE" dirty="0" smtClean="0"/>
              <a:t>RNA-Panel:</a:t>
            </a:r>
          </a:p>
          <a:p>
            <a:endParaRPr lang="de-DE" dirty="0" smtClean="0"/>
          </a:p>
          <a:p>
            <a:r>
              <a:rPr lang="de-DE" dirty="0" err="1" smtClean="0"/>
              <a:t>Immunhistochemie</a:t>
            </a:r>
            <a:r>
              <a:rPr lang="de-DE" dirty="0" smtClean="0"/>
              <a:t>:</a:t>
            </a:r>
          </a:p>
          <a:p>
            <a:endParaRPr lang="de-DE" dirty="0"/>
          </a:p>
          <a:p>
            <a:r>
              <a:rPr lang="de-DE" dirty="0" smtClean="0"/>
              <a:t>Turn </a:t>
            </a:r>
            <a:r>
              <a:rPr lang="de-DE" dirty="0" err="1" smtClean="0"/>
              <a:t>around</a:t>
            </a:r>
            <a:r>
              <a:rPr lang="de-DE" dirty="0" smtClean="0"/>
              <a:t> Time?</a:t>
            </a:r>
          </a:p>
          <a:p>
            <a:endParaRPr lang="de-DE" dirty="0" smtClean="0"/>
          </a:p>
          <a:p>
            <a:r>
              <a:rPr lang="de-DE" dirty="0" smtClean="0"/>
              <a:t>Sonstige?</a:t>
            </a:r>
          </a:p>
        </p:txBody>
      </p:sp>
    </p:spTree>
    <p:extLst>
      <p:ext uri="{BB962C8B-B14F-4D97-AF65-F5344CB8AC3E}">
        <p14:creationId xmlns:p14="http://schemas.microsoft.com/office/powerpoint/2010/main" val="172050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Auswertung: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de-DE" dirty="0"/>
              <a:t>Klassifikation für </a:t>
            </a:r>
            <a:r>
              <a:rPr lang="de-DE" dirty="0" smtClean="0"/>
              <a:t>Variantenannotation:</a:t>
            </a:r>
            <a:endParaRPr lang="de-DE" dirty="0"/>
          </a:p>
          <a:p>
            <a:pPr lvl="0"/>
            <a:r>
              <a:rPr lang="de-DE" dirty="0"/>
              <a:t>Welche Varianten werden </a:t>
            </a:r>
            <a:r>
              <a:rPr lang="de-DE" dirty="0" smtClean="0"/>
              <a:t>berichtet:</a:t>
            </a:r>
          </a:p>
          <a:p>
            <a:pPr lvl="0"/>
            <a:r>
              <a:rPr lang="de-DE" dirty="0" smtClean="0"/>
              <a:t>Umgang </a:t>
            </a:r>
            <a:r>
              <a:rPr lang="de-DE" dirty="0"/>
              <a:t>mit VUS</a:t>
            </a:r>
          </a:p>
          <a:p>
            <a:pPr lvl="0"/>
            <a:r>
              <a:rPr lang="de-DE" dirty="0"/>
              <a:t>Bioinformatische Unterstützung bei der Auswertung und Interpretation</a:t>
            </a:r>
          </a:p>
          <a:p>
            <a:pPr lvl="0"/>
            <a:r>
              <a:rPr lang="de-DE" dirty="0"/>
              <a:t>Klassifikation Evidenzlevel Therapievorschläge</a:t>
            </a:r>
          </a:p>
          <a:p>
            <a:pPr lvl="0"/>
            <a:r>
              <a:rPr lang="de-DE" dirty="0"/>
              <a:t>Umgang mit potentiellen Keimbahnmutationen</a:t>
            </a:r>
          </a:p>
        </p:txBody>
      </p:sp>
    </p:spTree>
    <p:extLst>
      <p:ext uri="{BB962C8B-B14F-4D97-AF65-F5344CB8AC3E}">
        <p14:creationId xmlns:p14="http://schemas.microsoft.com/office/powerpoint/2010/main" val="3359520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Molekulares Tumorboard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Turnus:</a:t>
            </a:r>
            <a:endParaRPr lang="de-DE" dirty="0"/>
          </a:p>
          <a:p>
            <a:r>
              <a:rPr lang="de-DE" dirty="0" smtClean="0"/>
              <a:t>Teilnehmer:</a:t>
            </a:r>
          </a:p>
          <a:p>
            <a:r>
              <a:rPr lang="de-DE" dirty="0" smtClean="0"/>
              <a:t>Dokumentation?</a:t>
            </a:r>
          </a:p>
          <a:p>
            <a:r>
              <a:rPr lang="de-DE" dirty="0" smtClean="0"/>
              <a:t>Externe Anmeldungen?</a:t>
            </a:r>
          </a:p>
          <a:p>
            <a:r>
              <a:rPr lang="de-DE" dirty="0" smtClean="0"/>
              <a:t>Fallzahlen:</a:t>
            </a:r>
            <a:endParaRPr lang="de-DE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1309334"/>
              </p:ext>
            </p:extLst>
          </p:nvPr>
        </p:nvGraphicFramePr>
        <p:xfrm>
          <a:off x="936285" y="4339627"/>
          <a:ext cx="3710049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4356">
                  <a:extLst>
                    <a:ext uri="{9D8B030D-6E8A-4147-A177-3AD203B41FA5}">
                      <a16:colId xmlns:a16="http://schemas.microsoft.com/office/drawing/2014/main" val="3992730277"/>
                    </a:ext>
                  </a:extLst>
                </a:gridCol>
                <a:gridCol w="2505693">
                  <a:extLst>
                    <a:ext uri="{9D8B030D-6E8A-4147-A177-3AD203B41FA5}">
                      <a16:colId xmlns:a16="http://schemas.microsoft.com/office/drawing/2014/main" val="28598256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Jahr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Fallzahl vorgestellte Patienten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15741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2016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60644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2017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33247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2018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05257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2019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3324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2020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94381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4563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Ergebnisse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Welche Entitäten/Patienten sind besonders geeignet?</a:t>
            </a:r>
          </a:p>
          <a:p>
            <a:endParaRPr lang="de-DE" dirty="0"/>
          </a:p>
          <a:p>
            <a:r>
              <a:rPr lang="de-DE" dirty="0" smtClean="0"/>
              <a:t>Welche Veränderungen gehäuft </a:t>
            </a:r>
            <a:r>
              <a:rPr lang="de-DE" dirty="0" smtClean="0"/>
              <a:t>gefunden?</a:t>
            </a:r>
            <a:endParaRPr lang="de-DE" dirty="0" smtClean="0"/>
          </a:p>
          <a:p>
            <a:endParaRPr lang="de-DE" dirty="0"/>
          </a:p>
          <a:p>
            <a:r>
              <a:rPr lang="de-DE" dirty="0" smtClean="0"/>
              <a:t>Klinische Studien am Standort?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926596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Abrechnung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Freitext</a:t>
            </a:r>
          </a:p>
        </p:txBody>
      </p:sp>
    </p:spTree>
    <p:extLst>
      <p:ext uri="{BB962C8B-B14F-4D97-AF65-F5344CB8AC3E}">
        <p14:creationId xmlns:p14="http://schemas.microsoft.com/office/powerpoint/2010/main" val="32826156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Anregungen/Vorschläge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Freitext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836983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161</Words>
  <Application>Microsoft Office PowerPoint</Application>
  <PresentationFormat>Breitbild</PresentationFormat>
  <Paragraphs>59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</vt:lpstr>
      <vt:lpstr>1. Netzwerktreffen Bayerische Molekulare Tumorboards</vt:lpstr>
      <vt:lpstr>Standort:</vt:lpstr>
      <vt:lpstr>Einschlusskriterien</vt:lpstr>
      <vt:lpstr>Methodik (Panels)</vt:lpstr>
      <vt:lpstr>Auswertung:</vt:lpstr>
      <vt:lpstr>Molekulares Tumorboard</vt:lpstr>
      <vt:lpstr>Ergebnisse</vt:lpstr>
      <vt:lpstr>Abrechnung</vt:lpstr>
      <vt:lpstr>Anregungen/Vorschläge</vt:lpstr>
    </vt:vector>
  </TitlesOfParts>
  <Company>Universitätsklinikum Erlangen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Netzwerktreffen Bayerische Molekulare Tumorboards</dc:title>
  <dc:creator>Haller, Florian</dc:creator>
  <cp:lastModifiedBy>Haller, Florian</cp:lastModifiedBy>
  <cp:revision>6</cp:revision>
  <dcterms:created xsi:type="dcterms:W3CDTF">2020-01-17T08:36:54Z</dcterms:created>
  <dcterms:modified xsi:type="dcterms:W3CDTF">2020-09-16T09:04:24Z</dcterms:modified>
</cp:coreProperties>
</file>