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  <p:sldMasterId id="2147483711" r:id="rId2"/>
  </p:sldMasterIdLst>
  <p:notesMasterIdLst>
    <p:notesMasterId r:id="rId11"/>
  </p:notesMasterIdLst>
  <p:handoutMasterIdLst>
    <p:handoutMasterId r:id="rId12"/>
  </p:handoutMasterIdLst>
  <p:sldIdLst>
    <p:sldId id="284" r:id="rId3"/>
    <p:sldId id="308" r:id="rId4"/>
    <p:sldId id="304" r:id="rId5"/>
    <p:sldId id="305" r:id="rId6"/>
    <p:sldId id="307" r:id="rId7"/>
    <p:sldId id="310" r:id="rId8"/>
    <p:sldId id="297" r:id="rId9"/>
    <p:sldId id="309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2762AC"/>
    <a:srgbClr val="0070C0"/>
    <a:srgbClr val="E6E6E6"/>
    <a:srgbClr val="4074B1"/>
    <a:srgbClr val="006F95"/>
    <a:srgbClr val="00994C"/>
    <a:srgbClr val="84FFC0"/>
    <a:srgbClr val="47FFA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9" autoAdjust="0"/>
    <p:restoredTop sz="94558" autoAdjust="0"/>
  </p:normalViewPr>
  <p:slideViewPr>
    <p:cSldViewPr>
      <p:cViewPr varScale="1">
        <p:scale>
          <a:sx n="104" d="100"/>
          <a:sy n="104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5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9750" y="250825"/>
            <a:ext cx="57578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ITCFranklinGothic LT Book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8459788"/>
            <a:ext cx="7191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latin typeface="ITCFranklinGothic LT Book" pitchFamily="2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1E5EB103-F31F-4378-805E-E23D6F35A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9750" y="8456613"/>
            <a:ext cx="4498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700">
                <a:latin typeface="ITCFranklinGothic LT Book" pitchFamily="2" charset="0"/>
              </a:rPr>
              <a:t>Universitätsklinikum Erlangen</a:t>
            </a:r>
          </a:p>
        </p:txBody>
      </p:sp>
    </p:spTree>
    <p:extLst>
      <p:ext uri="{BB962C8B-B14F-4D97-AF65-F5344CB8AC3E}">
        <p14:creationId xmlns:p14="http://schemas.microsoft.com/office/powerpoint/2010/main" val="3998204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9275" y="684213"/>
            <a:ext cx="4038600" cy="302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9750" y="4570413"/>
            <a:ext cx="5757863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9750" y="250825"/>
            <a:ext cx="57578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ITCFranklinGothic LT Book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9750" y="3957638"/>
            <a:ext cx="7191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latin typeface="ITCFranklinGothic LT Book" pitchFamily="2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A17E7377-EDA5-4BAE-962D-3FBF683D1D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39750" y="8456613"/>
            <a:ext cx="4498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700">
                <a:latin typeface="ITCFranklinGothic LT Book" pitchFamily="2" charset="0"/>
              </a:rPr>
              <a:t>Universitätsklinikum Erlangen</a:t>
            </a:r>
          </a:p>
        </p:txBody>
      </p:sp>
    </p:spTree>
    <p:extLst>
      <p:ext uri="{BB962C8B-B14F-4D97-AF65-F5344CB8AC3E}">
        <p14:creationId xmlns:p14="http://schemas.microsoft.com/office/powerpoint/2010/main" val="29063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3581400"/>
            <a:ext cx="9144000" cy="10668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887" y="1682147"/>
            <a:ext cx="8404225" cy="662367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Titelformat durch Klicken bearbeiten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9887" y="3871784"/>
            <a:ext cx="5066210" cy="56532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Vorlage durch Klicken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286"/>
            <a:ext cx="9144000" cy="1305098"/>
          </a:xfrm>
          <a:prstGeom prst="rect">
            <a:avLst/>
          </a:prstGeom>
        </p:spPr>
      </p:pic>
      <p:sp>
        <p:nvSpPr>
          <p:cNvPr id="14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369886" y="2564904"/>
            <a:ext cx="7704211" cy="576138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C0C0C0"/>
                </a:solidFill>
              </a:defRPr>
            </a:lvl1pPr>
          </a:lstStyle>
          <a:p>
            <a:r>
              <a:rPr lang="de-DE" kern="0" dirty="0">
                <a:solidFill>
                  <a:srgbClr val="C0C0C0"/>
                </a:solidFill>
              </a:rPr>
              <a:t>Untertitelformat durch 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00CFC0-BA59-4B08-8B58-2639F40AA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790511"/>
            <a:ext cx="3386741" cy="6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■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■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8929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6404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3575756" y="273063"/>
            <a:ext cx="5111044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148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■"/>
              <a:defRPr sz="3200"/>
            </a:lvl1pPr>
            <a:lvl2pPr marL="914400" lvl="1" indent="-388619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3528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SzPts val="1680"/>
              <a:buChar char="▪"/>
              <a:defRPr sz="24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4" y="1435103"/>
            <a:ext cx="3008489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7466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>
            <a:spLocks noGrp="1"/>
          </p:cNvSpPr>
          <p:nvPr>
            <p:ph type="pic" idx="2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4358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 rot="5400000">
            <a:off x="2403210" y="-246150"/>
            <a:ext cx="4367212" cy="845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1199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 rot="5400000">
            <a:off x="4908730" y="2259379"/>
            <a:ext cx="5699125" cy="211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 rot="5400000">
            <a:off x="612602" y="212562"/>
            <a:ext cx="5699125" cy="620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246942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358426" y="1798638"/>
            <a:ext cx="4159956" cy="436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2"/>
          </p:nvPr>
        </p:nvSpPr>
        <p:spPr>
          <a:xfrm>
            <a:off x="4653844" y="1798638"/>
            <a:ext cx="4161367" cy="436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1005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E77C4-F13C-4261-8B14-6DABA109B11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7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E77C4-F13C-4261-8B14-6DABA109B11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92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D461BC-E4B1-4E2A-A512-F789B0F526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90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D461BC-E4B1-4E2A-A512-F789B0F526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286"/>
            <a:ext cx="9144000" cy="1305098"/>
          </a:xfrm>
          <a:prstGeom prst="rect">
            <a:avLst/>
          </a:prstGeom>
        </p:spPr>
      </p:pic>
      <p:sp>
        <p:nvSpPr>
          <p:cNvPr id="7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3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8775" y="1798638"/>
            <a:ext cx="4151313" cy="39592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2488" y="1798638"/>
            <a:ext cx="4152900" cy="39592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9669" y="6656388"/>
            <a:ext cx="36036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BDC3819F-8233-4899-BAAA-227ED6A87A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1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3819F-8233-4899-BAAA-227ED6A87AE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5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0" y="3276600"/>
            <a:ext cx="9144000" cy="3048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0" y="3581400"/>
            <a:ext cx="9144000" cy="1066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220134" y="1916113"/>
            <a:ext cx="8703733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220134" y="3608388"/>
            <a:ext cx="8703733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  <a:defRPr/>
            </a:lvl1pPr>
            <a:lvl2pPr lvl="1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lvl="2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66" y="6225279"/>
            <a:ext cx="1650300" cy="48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7596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3077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2pPr>
            <a:lvl3pPr marL="1371600" lvl="2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4pPr>
            <a:lvl5pPr marL="2286000" lvl="4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marL="2743200" lvl="5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marL="3200400" lvl="6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marL="3657600" lvl="7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marL="4114800" lvl="8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28348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ChangeArrowheads="1"/>
          </p:cNvSpPr>
          <p:nvPr/>
        </p:nvSpPr>
        <p:spPr bwMode="auto">
          <a:xfrm>
            <a:off x="0" y="0"/>
            <a:ext cx="9144000" cy="36036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34" name="Rectangle 3"/>
          <p:cNvSpPr>
            <a:spLocks noChangeArrowheads="1"/>
          </p:cNvSpPr>
          <p:nvPr/>
        </p:nvSpPr>
        <p:spPr bwMode="auto">
          <a:xfrm flipV="1">
            <a:off x="0" y="358775"/>
            <a:ext cx="9144000" cy="10795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98638"/>
            <a:ext cx="8456613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9669" y="6656388"/>
            <a:ext cx="36036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BDC3819F-8233-4899-BAAA-227ED6A87A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358775" y="107950"/>
            <a:ext cx="845661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GB" sz="150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  <p:sp>
        <p:nvSpPr>
          <p:cNvPr id="10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14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  <p:sldLayoutId id="2147483707" r:id="rId5"/>
    <p:sldLayoutId id="2147483724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3"/>
            <a:ext cx="9144000" cy="3603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7"/>
          <p:cNvSpPr/>
          <p:nvPr/>
        </p:nvSpPr>
        <p:spPr>
          <a:xfrm rot="10800000" flipH="1">
            <a:off x="0" y="358775"/>
            <a:ext cx="9144000" cy="1079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358422" y="1798638"/>
            <a:ext cx="8456789" cy="436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1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/>
          <p:nvPr/>
        </p:nvSpPr>
        <p:spPr>
          <a:xfrm>
            <a:off x="358422" y="107950"/>
            <a:ext cx="8456789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6911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hyperlink" Target="https://www.dzi.uk-erlangen.de/forschung/iimmune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2757" y="548680"/>
            <a:ext cx="8404225" cy="2664296"/>
          </a:xfrm>
        </p:spPr>
        <p:txBody>
          <a:bodyPr/>
          <a:lstStyle/>
          <a:p>
            <a:pPr algn="ctr"/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Clinician</a:t>
            </a:r>
            <a:r>
              <a:rPr lang="de-DE" dirty="0"/>
              <a:t> Scientist Programm </a:t>
            </a:r>
            <a:r>
              <a:rPr lang="de-DE" b="1" dirty="0" err="1"/>
              <a:t>i</a:t>
            </a:r>
            <a:r>
              <a:rPr lang="de-DE" b="1" i="1" dirty="0" err="1"/>
              <a:t>IMMUNE_ACS</a:t>
            </a:r>
            <a:br>
              <a:rPr lang="de-DE" b="1" dirty="0"/>
            </a:br>
            <a:r>
              <a:rPr lang="de-DE" sz="3200" b="1" dirty="0">
                <a:solidFill>
                  <a:srgbClr val="00B0EA"/>
                </a:solidFill>
              </a:rPr>
              <a:t>I</a:t>
            </a:r>
            <a:r>
              <a:rPr lang="de-DE" sz="3200" b="0" dirty="0"/>
              <a:t>nterfaces </a:t>
            </a:r>
            <a:r>
              <a:rPr lang="de-DE" sz="3200" b="0" dirty="0" err="1"/>
              <a:t>of</a:t>
            </a:r>
            <a:r>
              <a:rPr lang="de-DE" sz="3200" b="0" dirty="0"/>
              <a:t> </a:t>
            </a:r>
            <a:r>
              <a:rPr lang="de-DE" sz="3200" b="1" dirty="0" err="1">
                <a:solidFill>
                  <a:srgbClr val="00B0EA"/>
                </a:solidFill>
              </a:rPr>
              <a:t>immun</a:t>
            </a:r>
            <a:r>
              <a:rPr lang="de-DE" sz="3200" b="0" dirty="0" err="1"/>
              <a:t>omedicin</a:t>
            </a:r>
            <a:r>
              <a:rPr lang="de-DE" sz="3200" b="1" dirty="0" err="1">
                <a:solidFill>
                  <a:srgbClr val="00B0EA"/>
                </a:solidFill>
              </a:rPr>
              <a:t>e</a:t>
            </a:r>
            <a:br>
              <a:rPr lang="de-DE" sz="3200" b="1" dirty="0">
                <a:solidFill>
                  <a:srgbClr val="00B0EA"/>
                </a:solidFill>
              </a:rPr>
            </a:br>
            <a:br>
              <a:rPr lang="de-DE" sz="3200" b="1" dirty="0">
                <a:solidFill>
                  <a:srgbClr val="00B0EA"/>
                </a:solidFill>
              </a:rPr>
            </a:br>
            <a:r>
              <a:rPr lang="de-DE" sz="3200" dirty="0"/>
              <a:t>am Deutschen Zentrum Immuntherapie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516" y="4797152"/>
            <a:ext cx="1251594" cy="83439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5292080" y="3758566"/>
            <a:ext cx="3744416" cy="72008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844146"/>
            <a:ext cx="4076131" cy="5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0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Clinician Scientist </a:t>
            </a:r>
            <a:r>
              <a:rPr lang="en-US" dirty="0" err="1"/>
              <a:t>Programm</a:t>
            </a:r>
            <a:r>
              <a:rPr lang="en-US" dirty="0"/>
              <a:t>:</a:t>
            </a:r>
            <a:br>
              <a:rPr lang="en-US" b="1" dirty="0"/>
            </a:br>
            <a:r>
              <a:rPr lang="en-US" b="1" dirty="0"/>
              <a:t>I</a:t>
            </a:r>
            <a:r>
              <a:rPr lang="en-US" dirty="0"/>
              <a:t>nterfaces of </a:t>
            </a:r>
            <a:r>
              <a:rPr lang="en-US" b="1" dirty="0" err="1"/>
              <a:t>immun</a:t>
            </a:r>
            <a:r>
              <a:rPr lang="en-US" dirty="0" err="1"/>
              <a:t>omedicin</a:t>
            </a:r>
            <a:r>
              <a:rPr lang="en-US" b="1" dirty="0" err="1"/>
              <a:t>e</a:t>
            </a:r>
            <a:br>
              <a:rPr lang="en-US" b="1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749847"/>
            <a:ext cx="5484298" cy="34563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1586" y="5589240"/>
            <a:ext cx="84620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kern="0" dirty="0">
                <a:solidFill>
                  <a:srgbClr val="000099"/>
                </a:solidFill>
              </a:rPr>
              <a:t>Wir fördern Fachärztinnen und Fachärzte, die an der Schnittstelle von immunmedizinischer Forschung und Klinik arbeiten.</a:t>
            </a:r>
            <a:endParaRPr lang="de-DE" b="0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96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Programmübersicht</a:t>
            </a:r>
          </a:p>
        </p:txBody>
      </p:sp>
      <p:cxnSp>
        <p:nvCxnSpPr>
          <p:cNvPr id="31" name="Gerader Verbinder 30"/>
          <p:cNvCxnSpPr/>
          <p:nvPr/>
        </p:nvCxnSpPr>
        <p:spPr>
          <a:xfrm>
            <a:off x="2478565" y="2945491"/>
            <a:ext cx="846911" cy="83081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513578" y="1563843"/>
            <a:ext cx="5097521" cy="1526116"/>
            <a:chOff x="525987" y="1704706"/>
            <a:chExt cx="2603938" cy="2111520"/>
          </a:xfrm>
        </p:grpSpPr>
        <p:sp>
          <p:nvSpPr>
            <p:cNvPr id="18" name="Abgerundetes Rechteck 17"/>
            <p:cNvSpPr/>
            <p:nvPr/>
          </p:nvSpPr>
          <p:spPr>
            <a:xfrm>
              <a:off x="525987" y="1704706"/>
              <a:ext cx="2603938" cy="21115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25987" y="1792875"/>
              <a:ext cx="2603938" cy="166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de-DE" sz="2000" b="1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Forschungsprojekt (Immunmedizin)</a:t>
              </a:r>
              <a:endParaRPr lang="de-DE" sz="800" b="1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  <a:p>
              <a:pPr marL="0" lvl="1" algn="ctr">
                <a:spcAft>
                  <a:spcPts val="1200"/>
                </a:spcAft>
              </a:pPr>
              <a:r>
                <a:rPr lang="de-DE" sz="18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Geschützte Forschungszeit von 50%</a:t>
              </a:r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finanziert durch die eigene Förderung</a:t>
              </a:r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restliche Mittel für Laborbedarf und Stellen</a:t>
              </a:r>
              <a:endParaRPr lang="de-DE" sz="1200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5883426" y="1651800"/>
            <a:ext cx="3126922" cy="2203594"/>
            <a:chOff x="5917846" y="1693738"/>
            <a:chExt cx="3126922" cy="2203594"/>
          </a:xfrm>
        </p:grpSpPr>
        <p:cxnSp>
          <p:nvCxnSpPr>
            <p:cNvPr id="32" name="Gerader Verbinder 31"/>
            <p:cNvCxnSpPr/>
            <p:nvPr/>
          </p:nvCxnSpPr>
          <p:spPr>
            <a:xfrm flipH="1">
              <a:off x="6086861" y="3409428"/>
              <a:ext cx="789395" cy="48790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6"/>
            <p:cNvGrpSpPr/>
            <p:nvPr/>
          </p:nvGrpSpPr>
          <p:grpSpPr>
            <a:xfrm>
              <a:off x="5917846" y="1693738"/>
              <a:ext cx="3126922" cy="1753360"/>
              <a:chOff x="5550962" y="4691742"/>
              <a:chExt cx="3126922" cy="1620805"/>
            </a:xfrm>
          </p:grpSpPr>
          <p:sp>
            <p:nvSpPr>
              <p:cNvPr id="21" name="Abgerundetes Rechteck 20"/>
              <p:cNvSpPr/>
              <p:nvPr/>
            </p:nvSpPr>
            <p:spPr>
              <a:xfrm>
                <a:off x="5845510" y="4691742"/>
                <a:ext cx="2803015" cy="16208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5550962" y="4728289"/>
                <a:ext cx="3126922" cy="1507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de-DE" sz="20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Curriculum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Workshops, Seminare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Zusammenarbeit mit Forschungsverbünden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Leadership </a:t>
                </a:r>
                <a:r>
                  <a:rPr lang="de-DE" sz="1600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Skill</a:t>
                </a: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 Training</a:t>
                </a:r>
              </a:p>
            </p:txBody>
          </p:sp>
        </p:grpSp>
      </p:grpSp>
      <p:grpSp>
        <p:nvGrpSpPr>
          <p:cNvPr id="47" name="Gruppieren 46"/>
          <p:cNvGrpSpPr/>
          <p:nvPr/>
        </p:nvGrpSpPr>
        <p:grpSpPr>
          <a:xfrm>
            <a:off x="2702337" y="5202173"/>
            <a:ext cx="2816064" cy="1469312"/>
            <a:chOff x="2702337" y="5202173"/>
            <a:chExt cx="2816064" cy="1469312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2702337" y="5645099"/>
              <a:ext cx="2816064" cy="1026386"/>
              <a:chOff x="2483260" y="5586909"/>
              <a:chExt cx="2816064" cy="1026386"/>
            </a:xfrm>
          </p:grpSpPr>
          <p:sp>
            <p:nvSpPr>
              <p:cNvPr id="20" name="Abgerundetes Rechteck 19"/>
              <p:cNvSpPr/>
              <p:nvPr/>
            </p:nvSpPr>
            <p:spPr>
              <a:xfrm>
                <a:off x="2768936" y="5586909"/>
                <a:ext cx="2530388" cy="10263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Rechteck 4"/>
              <p:cNvSpPr/>
              <p:nvPr/>
            </p:nvSpPr>
            <p:spPr>
              <a:xfrm>
                <a:off x="2483260" y="5726049"/>
                <a:ext cx="259228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de-DE" sz="20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Unterstützung durch </a:t>
                </a:r>
                <a:r>
                  <a:rPr lang="de-DE" sz="20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Mentoren</a:t>
                </a:r>
              </a:p>
            </p:txBody>
          </p:sp>
        </p:grpSp>
        <p:cxnSp>
          <p:nvCxnSpPr>
            <p:cNvPr id="39" name="Gerader Verbinder 38"/>
            <p:cNvCxnSpPr/>
            <p:nvPr/>
          </p:nvCxnSpPr>
          <p:spPr>
            <a:xfrm flipH="1">
              <a:off x="4053810" y="5202173"/>
              <a:ext cx="81273" cy="45091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en 64"/>
          <p:cNvGrpSpPr/>
          <p:nvPr/>
        </p:nvGrpSpPr>
        <p:grpSpPr>
          <a:xfrm>
            <a:off x="-244018" y="4594290"/>
            <a:ext cx="2717073" cy="1645625"/>
            <a:chOff x="-244018" y="4594290"/>
            <a:chExt cx="2717073" cy="1645625"/>
          </a:xfrm>
        </p:grpSpPr>
        <p:cxnSp>
          <p:nvCxnSpPr>
            <p:cNvPr id="41" name="Gerader Verbinder 40"/>
            <p:cNvCxnSpPr/>
            <p:nvPr/>
          </p:nvCxnSpPr>
          <p:spPr>
            <a:xfrm flipH="1">
              <a:off x="1504617" y="4594290"/>
              <a:ext cx="843653" cy="53238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/>
            <p:cNvGrpSpPr/>
            <p:nvPr/>
          </p:nvGrpSpPr>
          <p:grpSpPr>
            <a:xfrm>
              <a:off x="-244018" y="5082580"/>
              <a:ext cx="2717073" cy="1157335"/>
              <a:chOff x="-305312" y="5196037"/>
              <a:chExt cx="2717073" cy="1157335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115545" y="5196037"/>
                <a:ext cx="2296216" cy="115733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-305312" y="5240131"/>
                <a:ext cx="259228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de-DE" sz="20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Kooperation mit anderen ACS Programmen</a:t>
                </a:r>
              </a:p>
            </p:txBody>
          </p:sp>
        </p:grp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  <p:grpSp>
        <p:nvGrpSpPr>
          <p:cNvPr id="60" name="Gruppieren 59"/>
          <p:cNvGrpSpPr/>
          <p:nvPr/>
        </p:nvGrpSpPr>
        <p:grpSpPr>
          <a:xfrm>
            <a:off x="5611099" y="5044624"/>
            <a:ext cx="3541877" cy="1480720"/>
            <a:chOff x="5611099" y="4922817"/>
            <a:chExt cx="3541877" cy="1480720"/>
          </a:xfrm>
        </p:grpSpPr>
        <p:cxnSp>
          <p:nvCxnSpPr>
            <p:cNvPr id="37" name="Gerader Verbinder 36"/>
            <p:cNvCxnSpPr/>
            <p:nvPr/>
          </p:nvCxnSpPr>
          <p:spPr>
            <a:xfrm>
              <a:off x="5611099" y="4922817"/>
              <a:ext cx="623257" cy="4396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ieren 55"/>
            <p:cNvGrpSpPr/>
            <p:nvPr/>
          </p:nvGrpSpPr>
          <p:grpSpPr>
            <a:xfrm>
              <a:off x="5611099" y="4963377"/>
              <a:ext cx="3541877" cy="1440160"/>
              <a:chOff x="5422133" y="4822613"/>
              <a:chExt cx="3541877" cy="1237089"/>
            </a:xfrm>
          </p:grpSpPr>
          <p:sp>
            <p:nvSpPr>
              <p:cNvPr id="57" name="Abgerundetes Rechteck 56"/>
              <p:cNvSpPr/>
              <p:nvPr/>
            </p:nvSpPr>
            <p:spPr>
              <a:xfrm>
                <a:off x="5710989" y="4822613"/>
                <a:ext cx="3121627" cy="123708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5422133" y="4914160"/>
                <a:ext cx="3541877" cy="1083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de-DE" sz="20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Aktive Mitarbeit der ACS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Seminarreihe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Mentoring von Junior CS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Öffentlichkeitsarbeit</a:t>
                </a:r>
              </a:p>
              <a:p>
                <a:pPr lvl="1">
                  <a:buClr>
                    <a:schemeClr val="accent1"/>
                  </a:buClr>
                </a:pPr>
                <a:endParaRPr lang="de-DE" sz="800" dirty="0">
                  <a:solidFill>
                    <a:schemeClr val="accent4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7" name="Ellipse 6"/>
          <p:cNvSpPr/>
          <p:nvPr/>
        </p:nvSpPr>
        <p:spPr>
          <a:xfrm>
            <a:off x="2267744" y="3359459"/>
            <a:ext cx="4345040" cy="1865118"/>
          </a:xfrm>
          <a:prstGeom prst="ellipse">
            <a:avLst/>
          </a:prstGeom>
          <a:solidFill>
            <a:schemeClr val="bg1"/>
          </a:solid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371" y="3675362"/>
            <a:ext cx="2924301" cy="584860"/>
          </a:xfrm>
          <a:prstGeom prst="rect">
            <a:avLst/>
          </a:prstGeom>
        </p:spPr>
      </p:pic>
      <p:sp>
        <p:nvSpPr>
          <p:cNvPr id="63" name="Textfeld 62"/>
          <p:cNvSpPr txBox="1"/>
          <p:nvPr/>
        </p:nvSpPr>
        <p:spPr>
          <a:xfrm>
            <a:off x="2692098" y="4241887"/>
            <a:ext cx="364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Förderungsdauer: 6 Jahre</a:t>
            </a:r>
          </a:p>
          <a:p>
            <a:pPr algn="ctr"/>
            <a:r>
              <a:rPr lang="de-DE" sz="1600" dirty="0"/>
              <a:t>Jährliche Fördersumme 130.000€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441" y="3921545"/>
            <a:ext cx="1186080" cy="20268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251" y="3534386"/>
            <a:ext cx="1208437" cy="33232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697" y="3512298"/>
            <a:ext cx="365529" cy="37649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112198" y="4107369"/>
            <a:ext cx="175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err="1">
                <a:latin typeface="+mj-lt"/>
              </a:rPr>
              <a:t>Dept</a:t>
            </a:r>
            <a:r>
              <a:rPr lang="de-DE" sz="1200" b="1" dirty="0">
                <a:latin typeface="+mj-lt"/>
              </a:rPr>
              <a:t>. AIBE</a:t>
            </a:r>
          </a:p>
          <a:p>
            <a:pPr>
              <a:lnSpc>
                <a:spcPct val="150000"/>
              </a:lnSpc>
            </a:pPr>
            <a:r>
              <a:rPr lang="de-DE" sz="1200" b="1" dirty="0" err="1">
                <a:latin typeface="+mj-lt"/>
              </a:rPr>
              <a:t>Dept</a:t>
            </a:r>
            <a:r>
              <a:rPr lang="de-DE" sz="1200" b="1" dirty="0">
                <a:latin typeface="+mj-lt"/>
              </a:rPr>
              <a:t>. Med. Informatik</a:t>
            </a:r>
          </a:p>
        </p:txBody>
      </p:sp>
    </p:spTree>
    <p:extLst>
      <p:ext uri="{BB962C8B-B14F-4D97-AF65-F5344CB8AC3E}">
        <p14:creationId xmlns:p14="http://schemas.microsoft.com/office/powerpoint/2010/main" val="23608509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Auswahlprozess</a:t>
            </a:r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11FE3E5F-5EF1-C74F-874E-AEE7C8147B31}"/>
              </a:ext>
            </a:extLst>
          </p:cNvPr>
          <p:cNvCxnSpPr>
            <a:cxnSpLocks/>
          </p:cNvCxnSpPr>
          <p:nvPr/>
        </p:nvCxnSpPr>
        <p:spPr>
          <a:xfrm flipH="1">
            <a:off x="2987824" y="3522312"/>
            <a:ext cx="1447" cy="569548"/>
          </a:xfrm>
          <a:prstGeom prst="lin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40">
            <a:extLst>
              <a:ext uri="{FF2B5EF4-FFF2-40B4-BE49-F238E27FC236}">
                <a16:creationId xmlns:a16="http://schemas.microsoft.com/office/drawing/2014/main" id="{D4234D6E-42A3-9B40-84DE-8DADDEA1C30E}"/>
              </a:ext>
            </a:extLst>
          </p:cNvPr>
          <p:cNvSpPr txBox="1"/>
          <p:nvPr/>
        </p:nvSpPr>
        <p:spPr>
          <a:xfrm>
            <a:off x="776284" y="3880765"/>
            <a:ext cx="6181323" cy="2539157"/>
          </a:xfrm>
          <a:prstGeom prst="rect">
            <a:avLst/>
          </a:prstGeom>
          <a:solidFill>
            <a:schemeClr val="bg1"/>
          </a:solidFill>
          <a:ln w="57150">
            <a:solidFill>
              <a:srgbClr val="4074B1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Voraussetzung für eine</a:t>
            </a:r>
            <a:r>
              <a:rPr kumimoji="0" lang="de-DE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erfolgreiche Bewerbung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de-DE" sz="1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Fachärztlicher Titel oder Anmeldung</a:t>
            </a: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zur fachärztlichen Prüfung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Translationales</a:t>
            </a: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wissenschaftliches</a:t>
            </a: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Profil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Sehr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gute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wissenschaftliche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Publikationsleistung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Erfolgreiche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Einwerbung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von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Drittmitteln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</a:t>
            </a:r>
            <a:r>
              <a:rPr kumimoji="0" lang="en-GB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oder</a:t>
            </a:r>
            <a:endParaRPr kumimoji="0" lang="en-GB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Erfahrung bei der Leitung von klinischen Studien und/oder neuen innovativen klinischen Methoden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Ausgeprägte Teamfähigkeit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43">
            <a:extLst>
              <a:ext uri="{FF2B5EF4-FFF2-40B4-BE49-F238E27FC236}">
                <a16:creationId xmlns:a16="http://schemas.microsoft.com/office/drawing/2014/main" id="{09652D4E-F62A-C747-8110-55D269030C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271" y="3603538"/>
            <a:ext cx="1412063" cy="36151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579455" y="2132856"/>
            <a:ext cx="8099879" cy="1389456"/>
            <a:chOff x="540403" y="2507386"/>
            <a:chExt cx="8099879" cy="1389456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6D958CF-9136-AF47-BEE9-13BC88C0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050" y="2636021"/>
              <a:ext cx="499279" cy="522501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979C639D-FAF5-6440-9F09-6BE48802F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6262" y="2622538"/>
              <a:ext cx="430295" cy="522501"/>
            </a:xfrm>
            <a:prstGeom prst="rect">
              <a:avLst/>
            </a:prstGeom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110DA947-67F6-C541-B2AC-157723471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1409" y="2553401"/>
              <a:ext cx="749817" cy="649326"/>
            </a:xfrm>
            <a:prstGeom prst="rect">
              <a:avLst/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990EB732-6A29-E846-A611-C83B40132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557" y="2507386"/>
              <a:ext cx="673726" cy="704006"/>
            </a:xfrm>
            <a:prstGeom prst="rect">
              <a:avLst/>
            </a:prstGeom>
          </p:spPr>
        </p:pic>
        <p:cxnSp>
          <p:nvCxnSpPr>
            <p:cNvPr id="8" name="Straight Connector 14">
              <a:extLst>
                <a:ext uri="{FF2B5EF4-FFF2-40B4-BE49-F238E27FC236}">
                  <a16:creationId xmlns:a16="http://schemas.microsoft.com/office/drawing/2014/main" id="{15D6DA83-1C1D-A24E-A5E9-56B627770138}"/>
                </a:ext>
              </a:extLst>
            </p:cNvPr>
            <p:cNvCxnSpPr/>
            <p:nvPr/>
          </p:nvCxnSpPr>
          <p:spPr>
            <a:xfrm>
              <a:off x="756687" y="3772005"/>
              <a:ext cx="7456990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1A9AD565-6047-AF4A-A031-6E8493F79651}"/>
                </a:ext>
              </a:extLst>
            </p:cNvPr>
            <p:cNvSpPr/>
            <p:nvPr/>
          </p:nvSpPr>
          <p:spPr>
            <a:xfrm>
              <a:off x="1147622" y="3673957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D6F12425-D7CA-B24F-9315-0827E8F84FCE}"/>
                </a:ext>
              </a:extLst>
            </p:cNvPr>
            <p:cNvSpPr/>
            <p:nvPr/>
          </p:nvSpPr>
          <p:spPr>
            <a:xfrm>
              <a:off x="540403" y="3194627"/>
              <a:ext cx="152304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Ausschreibung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de-DE" sz="105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&amp; Bewerbung</a:t>
              </a:r>
              <a:endParaRPr kumimoji="0" lang="en-D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5BA72AC6-88CC-6441-9CFF-357D3DCAEC9D}"/>
                </a:ext>
              </a:extLst>
            </p:cNvPr>
            <p:cNvSpPr/>
            <p:nvPr/>
          </p:nvSpPr>
          <p:spPr>
            <a:xfrm>
              <a:off x="2837330" y="3673957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AF3337AF-46BA-9740-B1DA-F12353BBFCB7}"/>
                </a:ext>
              </a:extLst>
            </p:cNvPr>
            <p:cNvSpPr/>
            <p:nvPr/>
          </p:nvSpPr>
          <p:spPr>
            <a:xfrm>
              <a:off x="4076442" y="3660561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Oval 23">
              <a:extLst>
                <a:ext uri="{FF2B5EF4-FFF2-40B4-BE49-F238E27FC236}">
                  <a16:creationId xmlns:a16="http://schemas.microsoft.com/office/drawing/2014/main" id="{6BD7675A-35D1-DA4E-A155-F3E969EA865B}"/>
                </a:ext>
              </a:extLst>
            </p:cNvPr>
            <p:cNvSpPr/>
            <p:nvPr/>
          </p:nvSpPr>
          <p:spPr>
            <a:xfrm>
              <a:off x="6490979" y="3667275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634AAB59-B8E3-6F45-A174-3837E7C54C90}"/>
                </a:ext>
              </a:extLst>
            </p:cNvPr>
            <p:cNvSpPr/>
            <p:nvPr/>
          </p:nvSpPr>
          <p:spPr>
            <a:xfrm>
              <a:off x="2169886" y="3194063"/>
              <a:ext cx="152304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Qualifikation</a:t>
              </a:r>
              <a:r>
                <a:rPr kumimoji="0" lang="en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&amp;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Ranking</a:t>
              </a:r>
              <a:endParaRPr kumimoji="0" lang="de-D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CE60E2EA-565B-3240-A0BC-34E94859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9144" y="2610381"/>
              <a:ext cx="605889" cy="574976"/>
            </a:xfrm>
            <a:prstGeom prst="rect">
              <a:avLst/>
            </a:prstGeom>
          </p:spPr>
        </p:pic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6E66C203-3E1A-344C-8B25-97B4F163AD0E}"/>
                </a:ext>
              </a:extLst>
            </p:cNvPr>
            <p:cNvSpPr/>
            <p:nvPr/>
          </p:nvSpPr>
          <p:spPr>
            <a:xfrm>
              <a:off x="4499992" y="3284984"/>
              <a:ext cx="172172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Interview</a:t>
              </a:r>
              <a:endParaRPr kumimoji="0" lang="en-D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88DE7319-3834-0A49-9A59-71049BCE3119}"/>
                </a:ext>
              </a:extLst>
            </p:cNvPr>
            <p:cNvSpPr/>
            <p:nvPr/>
          </p:nvSpPr>
          <p:spPr>
            <a:xfrm>
              <a:off x="5709274" y="3283136"/>
              <a:ext cx="172172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Zusage</a:t>
              </a:r>
            </a:p>
          </p:txBody>
        </p: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4B77D176-02CB-1444-AA03-E5876587239D}"/>
                </a:ext>
              </a:extLst>
            </p:cNvPr>
            <p:cNvSpPr/>
            <p:nvPr/>
          </p:nvSpPr>
          <p:spPr>
            <a:xfrm>
              <a:off x="6918555" y="3281288"/>
              <a:ext cx="172172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ACS</a:t>
              </a:r>
            </a:p>
          </p:txBody>
        </p:sp>
        <p:pic>
          <p:nvPicPr>
            <p:cNvPr id="24" name="Picture 41">
              <a:extLst>
                <a:ext uri="{FF2B5EF4-FFF2-40B4-BE49-F238E27FC236}">
                  <a16:creationId xmlns:a16="http://schemas.microsoft.com/office/drawing/2014/main" id="{40F5CD82-B855-EE4D-A926-5E043233A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9297" y="2636618"/>
              <a:ext cx="430295" cy="522501"/>
            </a:xfrm>
            <a:prstGeom prst="rect">
              <a:avLst/>
            </a:prstGeom>
          </p:spPr>
        </p:pic>
        <p:sp>
          <p:nvSpPr>
            <p:cNvPr id="25" name="Oval 42">
              <a:extLst>
                <a:ext uri="{FF2B5EF4-FFF2-40B4-BE49-F238E27FC236}">
                  <a16:creationId xmlns:a16="http://schemas.microsoft.com/office/drawing/2014/main" id="{54C20010-6EA3-9D4E-B60B-F136F2C44B1B}"/>
                </a:ext>
              </a:extLst>
            </p:cNvPr>
            <p:cNvSpPr/>
            <p:nvPr/>
          </p:nvSpPr>
          <p:spPr>
            <a:xfrm>
              <a:off x="7667978" y="3673957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6E66C203-3E1A-344C-8B25-97B4F163AD0E}"/>
                </a:ext>
              </a:extLst>
            </p:cNvPr>
            <p:cNvSpPr/>
            <p:nvPr/>
          </p:nvSpPr>
          <p:spPr>
            <a:xfrm>
              <a:off x="3606340" y="3194063"/>
              <a:ext cx="113810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de-DE" sz="105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Externe</a:t>
              </a:r>
              <a:r>
                <a:rPr lang="en-DE" sz="105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Reviews</a:t>
              </a:r>
              <a:endParaRPr lang="de-DE" sz="105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Oval 22">
              <a:extLst>
                <a:ext uri="{FF2B5EF4-FFF2-40B4-BE49-F238E27FC236}">
                  <a16:creationId xmlns:a16="http://schemas.microsoft.com/office/drawing/2014/main" id="{AF3337AF-46BA-9740-B1DA-F12353BBFCB7}"/>
                </a:ext>
              </a:extLst>
            </p:cNvPr>
            <p:cNvSpPr/>
            <p:nvPr/>
          </p:nvSpPr>
          <p:spPr>
            <a:xfrm>
              <a:off x="5263201" y="3660562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7495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Frauenförderung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0918" y="6156012"/>
            <a:ext cx="85415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kern="0" dirty="0">
                <a:solidFill>
                  <a:srgbClr val="000099"/>
                </a:solidFill>
              </a:rPr>
              <a:t>Wir unterstützen gezielt die Bewerbung von Frauen.</a:t>
            </a:r>
            <a:endParaRPr lang="de-DE" b="0" kern="0" dirty="0">
              <a:solidFill>
                <a:srgbClr val="000099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04" y="1738835"/>
            <a:ext cx="1296144" cy="4137692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4390256" y="1744384"/>
            <a:ext cx="1477888" cy="4132888"/>
            <a:chOff x="4390256" y="1744384"/>
            <a:chExt cx="1477888" cy="413288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2264" y="1744384"/>
              <a:ext cx="1405880" cy="4132888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>
              <a:off x="4390256" y="2708920"/>
              <a:ext cx="14401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71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Geförderte ACS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DA80DA-ADC2-413E-B505-FD53380F0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4" y="4221089"/>
            <a:ext cx="1675088" cy="24996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D7DB29F-2BDA-46A3-8E04-B94025540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27" y="4221088"/>
            <a:ext cx="1675088" cy="24996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D74A981-0D04-4805-BCDF-01BAE058C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31" y="1585870"/>
            <a:ext cx="1674334" cy="249963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914F9-46C1-42B5-BBDB-5FB0E55D48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81" y="1585870"/>
            <a:ext cx="1674334" cy="249963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D5A3D93-F855-4379-AA88-E45CF397A9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50" y="4221088"/>
            <a:ext cx="1675088" cy="24996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705D797-1286-4D23-B3FC-7F96165A8F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1675088" cy="2499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1D920F2-B2D0-4936-AE0C-5467EFA4A7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5870"/>
            <a:ext cx="1674334" cy="249963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C6C656B-118C-4BD9-91FB-1C9A108602D6}"/>
              </a:ext>
            </a:extLst>
          </p:cNvPr>
          <p:cNvSpPr txBox="1"/>
          <p:nvPr/>
        </p:nvSpPr>
        <p:spPr>
          <a:xfrm>
            <a:off x="6737451" y="3933056"/>
            <a:ext cx="136815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sz="1600" kern="0" dirty="0">
                <a:solidFill>
                  <a:srgbClr val="000099"/>
                </a:solidFill>
              </a:rPr>
              <a:t>Alumnus</a:t>
            </a:r>
            <a:endParaRPr lang="de-DE" sz="1600" b="0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923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BMBF-geförderte ACSP Standorte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628801"/>
            <a:ext cx="3668618" cy="4482416"/>
          </a:xfrm>
          <a:prstGeom prst="rect">
            <a:avLst/>
          </a:prstGeom>
        </p:spPr>
      </p:pic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3920139" y="2872597"/>
            <a:ext cx="4824536" cy="3888432"/>
          </a:xfrm>
        </p:spPr>
        <p:txBody>
          <a:bodyPr/>
          <a:lstStyle/>
          <a:p>
            <a:pPr>
              <a:buSzPct val="90000"/>
            </a:pPr>
            <a:r>
              <a:rPr lang="de-DE" sz="2000" dirty="0"/>
              <a:t>Zielsetzung: Förderung von zukünftigen leitenden klinischen Forscher/-innen</a:t>
            </a:r>
          </a:p>
          <a:p>
            <a:pPr marL="91440" indent="0">
              <a:buSzPct val="90000"/>
              <a:buNone/>
            </a:pPr>
            <a:endParaRPr lang="de-DE" sz="2000" dirty="0"/>
          </a:p>
          <a:p>
            <a:pPr>
              <a:buSzPct val="90000"/>
            </a:pPr>
            <a:r>
              <a:rPr lang="de-DE" sz="2000" dirty="0"/>
              <a:t>Strukturbildende Maßnahme</a:t>
            </a:r>
          </a:p>
          <a:p>
            <a:pPr>
              <a:buSzPct val="90000"/>
            </a:pPr>
            <a:r>
              <a:rPr lang="de-DE" sz="2000" dirty="0"/>
              <a:t>Deutschlandweit an 8 Standorten</a:t>
            </a:r>
          </a:p>
          <a:p>
            <a:pPr>
              <a:buSzPct val="90000"/>
            </a:pPr>
            <a:r>
              <a:rPr lang="de-DE" sz="2000" dirty="0"/>
              <a:t>Übergreifende Kooperation über gemeinsame Austauschplattform</a:t>
            </a:r>
          </a:p>
          <a:p>
            <a:pPr lvl="1">
              <a:buSzPct val="90000"/>
            </a:pPr>
            <a:r>
              <a:rPr lang="de-DE" sz="1600" dirty="0"/>
              <a:t>Vernetzung der ACS</a:t>
            </a:r>
          </a:p>
          <a:p>
            <a:pPr lvl="1">
              <a:buSzPct val="90000"/>
            </a:pPr>
            <a:r>
              <a:rPr lang="de-DE" sz="1600" dirty="0"/>
              <a:t>Jährliche gemeinsame Meetings</a:t>
            </a:r>
          </a:p>
          <a:p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78" y="1564206"/>
            <a:ext cx="1609059" cy="1072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9EB64CC-8592-8D08-B99F-9C00F96096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140968"/>
            <a:ext cx="1929497" cy="368382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 flipH="1">
            <a:off x="2339753" y="3509350"/>
            <a:ext cx="216023" cy="1123239"/>
          </a:xfrm>
          <a:prstGeom prst="line">
            <a:avLst/>
          </a:prstGeom>
          <a:ln w="31750">
            <a:solidFill>
              <a:srgbClr val="2762A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6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8422" y="1628800"/>
            <a:ext cx="8456789" cy="4207466"/>
          </a:xfrm>
        </p:spPr>
        <p:txBody>
          <a:bodyPr/>
          <a:lstStyle/>
          <a:p>
            <a:pPr marL="91440" indent="0">
              <a:buNone/>
            </a:pPr>
            <a:r>
              <a:rPr lang="de-DE" sz="1600" b="1" dirty="0"/>
              <a:t>Unsere Webseite: </a:t>
            </a:r>
          </a:p>
          <a:p>
            <a:pPr marL="91440" indent="0">
              <a:buNone/>
            </a:pPr>
            <a:r>
              <a:rPr lang="de-DE" sz="1600" dirty="0">
                <a:hlinkClick r:id="rId2"/>
              </a:rPr>
              <a:t>https://www.dzi.uk-erlangen.de/forschung/iimmune/</a:t>
            </a:r>
            <a:endParaRPr lang="de-DE" sz="1600" dirty="0"/>
          </a:p>
          <a:p>
            <a:pPr marL="91440" indent="0">
              <a:buNone/>
            </a:pPr>
            <a:endParaRPr lang="de-DE" sz="1600" dirty="0"/>
          </a:p>
          <a:p>
            <a:pPr marL="91440" indent="0">
              <a:buNone/>
            </a:pPr>
            <a:r>
              <a:rPr lang="de-DE" sz="1600" b="1" dirty="0"/>
              <a:t>Koordination:</a:t>
            </a:r>
            <a:r>
              <a:rPr lang="de-DE" sz="1600" dirty="0"/>
              <a:t> </a:t>
            </a:r>
          </a:p>
          <a:p>
            <a:pPr marL="91440" indent="0">
              <a:buNone/>
            </a:pPr>
            <a:r>
              <a:rPr lang="de-DE" sz="1600" dirty="0">
                <a:solidFill>
                  <a:srgbClr val="000099"/>
                </a:solidFill>
              </a:rPr>
              <a:t>Dr. Jasmin Raufer</a:t>
            </a:r>
            <a:endParaRPr lang="de-DE" sz="1600" dirty="0"/>
          </a:p>
          <a:p>
            <a:pPr marL="91440" indent="0">
              <a:buNone/>
            </a:pPr>
            <a:r>
              <a:rPr lang="de-DE" sz="1600" dirty="0"/>
              <a:t>Email: </a:t>
            </a:r>
            <a:r>
              <a:rPr lang="de-DE" sz="1600" dirty="0">
                <a:solidFill>
                  <a:srgbClr val="000099"/>
                </a:solidFill>
              </a:rPr>
              <a:t>iimmune.acs@uk-erlangen.de</a:t>
            </a:r>
          </a:p>
          <a:p>
            <a:pPr marL="91440" indent="0">
              <a:buNone/>
            </a:pPr>
            <a:endParaRPr lang="de-DE" sz="1600" dirty="0"/>
          </a:p>
          <a:p>
            <a:pPr marL="91440" indent="0">
              <a:buNone/>
            </a:pPr>
            <a:r>
              <a:rPr lang="de-DE" sz="1600" b="1" dirty="0"/>
              <a:t>Programmleitung:</a:t>
            </a:r>
          </a:p>
          <a:p>
            <a:pPr marL="91440" indent="0">
              <a:buNone/>
            </a:pPr>
            <a:r>
              <a:rPr lang="de-DE" sz="1600" dirty="0">
                <a:solidFill>
                  <a:srgbClr val="000099"/>
                </a:solidFill>
              </a:rPr>
              <a:t>Prof. Beate Winner</a:t>
            </a:r>
          </a:p>
          <a:p>
            <a:pPr marL="91440" indent="0">
              <a:buNone/>
            </a:pPr>
            <a:r>
              <a:rPr lang="de-DE" sz="1600" dirty="0"/>
              <a:t>Email: </a:t>
            </a:r>
            <a:r>
              <a:rPr lang="de-DE" sz="1600" dirty="0">
                <a:solidFill>
                  <a:srgbClr val="000099"/>
                </a:solidFill>
              </a:rPr>
              <a:t>beate.winner@fau.de</a:t>
            </a:r>
          </a:p>
          <a:p>
            <a:pPr marL="91440" indent="0">
              <a:buNone/>
            </a:pPr>
            <a:endParaRPr lang="de-DE" sz="1600" dirty="0">
              <a:solidFill>
                <a:srgbClr val="000099"/>
              </a:solidFill>
            </a:endParaRPr>
          </a:p>
          <a:p>
            <a:pPr marL="91440" indent="0">
              <a:buNone/>
            </a:pPr>
            <a:r>
              <a:rPr lang="de-DE" sz="1600" dirty="0">
                <a:solidFill>
                  <a:srgbClr val="000099"/>
                </a:solidFill>
              </a:rPr>
              <a:t>Prof. Maximilian Waldner</a:t>
            </a:r>
          </a:p>
          <a:p>
            <a:pPr marL="91440" indent="0">
              <a:buNone/>
            </a:pPr>
            <a:r>
              <a:rPr lang="de-DE" sz="1600" dirty="0"/>
              <a:t>Email: </a:t>
            </a:r>
            <a:r>
              <a:rPr lang="de-DE" sz="1600" dirty="0">
                <a:solidFill>
                  <a:srgbClr val="000099"/>
                </a:solidFill>
              </a:rPr>
              <a:t>maximilian.waldner@uk-erlangen.de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796" y="2636912"/>
            <a:ext cx="1240090" cy="1274814"/>
          </a:xfrm>
          <a:prstGeom prst="ellipse">
            <a:avLst/>
          </a:prstGeom>
          <a:ln w="25400">
            <a:solidFill>
              <a:srgbClr val="2762AC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645024"/>
            <a:ext cx="1237571" cy="1237571"/>
          </a:xfrm>
          <a:prstGeom prst="ellipse">
            <a:avLst/>
          </a:prstGeom>
          <a:ln w="25400">
            <a:solidFill>
              <a:srgbClr val="2762AC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6259" b="-5295"/>
          <a:stretch/>
        </p:blipFill>
        <p:spPr>
          <a:xfrm>
            <a:off x="6703750" y="6096483"/>
            <a:ext cx="2488183" cy="72007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31711"/>
            <a:ext cx="2826691" cy="40704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6136994"/>
            <a:ext cx="2316913" cy="5502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216" y="4437112"/>
            <a:ext cx="1297250" cy="1297250"/>
          </a:xfrm>
          <a:prstGeom prst="ellipse">
            <a:avLst/>
          </a:prstGeom>
          <a:ln w="25400">
            <a:solidFill>
              <a:srgbClr val="2762AC"/>
            </a:solidFill>
          </a:ln>
        </p:spPr>
      </p:pic>
    </p:spTree>
    <p:extLst>
      <p:ext uri="{BB962C8B-B14F-4D97-AF65-F5344CB8AC3E}">
        <p14:creationId xmlns:p14="http://schemas.microsoft.com/office/powerpoint/2010/main" val="3895815497"/>
      </p:ext>
    </p:extLst>
  </p:cSld>
  <p:clrMapOvr>
    <a:masterClrMapping/>
  </p:clrMapOvr>
</p:sld>
</file>

<file path=ppt/theme/theme1.xml><?xml version="1.0" encoding="utf-8"?>
<a:theme xmlns:a="http://schemas.openxmlformats.org/drawingml/2006/main" name="1_UK_PPT_1_mit_FAU-Logo">
  <a:themeElements>
    <a:clrScheme name="Klinikum_Erlangen_Maste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00CC66"/>
      </a:accent2>
      <a:accent3>
        <a:srgbClr val="FFFFFF"/>
      </a:accent3>
      <a:accent4>
        <a:srgbClr val="000000"/>
      </a:accent4>
      <a:accent5>
        <a:srgbClr val="AACAE2"/>
      </a:accent5>
      <a:accent6>
        <a:srgbClr val="00B95C"/>
      </a:accent6>
      <a:hlink>
        <a:srgbClr val="333399"/>
      </a:hlink>
      <a:folHlink>
        <a:srgbClr val="B2B2B2"/>
      </a:folHlink>
    </a:clrScheme>
    <a:fontScheme name="Klinikum_Erlangen_Master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  <a:ln>
          <a:noFill/>
        </a:ln>
      </a:spPr>
      <a:bodyPr spcFirstLastPara="1" wrap="square" lIns="0" tIns="0" rIns="0" bIns="0" anchor="t" anchorCtr="0">
        <a:noAutofit/>
      </a:bodyPr>
      <a:lstStyle>
        <a:defPPr>
          <a:spcBef>
            <a:spcPts val="0"/>
          </a:spcBef>
          <a:spcAft>
            <a:spcPts val="0"/>
          </a:spcAft>
          <a:buSzPts val="1400"/>
          <a:defRPr b="0" kern="0" dirty="0" smtClean="0"/>
        </a:defPPr>
      </a:lstStyle>
    </a:txDef>
  </a:objectDefaults>
  <a:extraClrSchemeLst>
    <a:extraClrScheme>
      <a:clrScheme name="Klinikum_Erlangen_Maste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00CC66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00B95C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ZI_Online-Praesentation_PowerPoint_4zu3.potx [Schreibgeschützt]" id="{6E0EA452-4564-4358-8992-D2AF880474BC}" vid="{E25A57AC-DB3A-4809-B813-768771034D50}"/>
    </a:ext>
  </a:extLst>
</a:theme>
</file>

<file path=ppt/theme/theme2.xml><?xml version="1.0" encoding="utf-8"?>
<a:theme xmlns:a="http://schemas.openxmlformats.org/drawingml/2006/main" name="Klinikum_Erlangen_Master1">
  <a:themeElements>
    <a:clrScheme name="Klinikum_Erlangen_Maste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00CC66"/>
      </a:accent2>
      <a:accent3>
        <a:srgbClr val="FFFFFF"/>
      </a:accent3>
      <a:accent4>
        <a:srgbClr val="000000"/>
      </a:accent4>
      <a:accent5>
        <a:srgbClr val="AACAE2"/>
      </a:accent5>
      <a:accent6>
        <a:srgbClr val="00B95C"/>
      </a:accent6>
      <a:hlink>
        <a:srgbClr val="333399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DZI+iIMMUNE_Online-Praesentation_PowerPoint_4zu3</Template>
  <TotalTime>0</TotalTime>
  <Words>266</Words>
  <Application>Microsoft Office PowerPoint</Application>
  <PresentationFormat>Bildschirmpräsentation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ITCFranklinGothic LT Book</vt:lpstr>
      <vt:lpstr>Noto Sans Symbols</vt:lpstr>
      <vt:lpstr>Times New Roman</vt:lpstr>
      <vt:lpstr>Verdana</vt:lpstr>
      <vt:lpstr>Wingdings</vt:lpstr>
      <vt:lpstr>1_UK_PPT_1_mit_FAU-Logo</vt:lpstr>
      <vt:lpstr>Klinikum_Erlangen_Master1</vt:lpstr>
      <vt:lpstr>Advanced Clinician Scientist Programm iIMMUNE_ACS Interfaces of immunomedicine  am Deutschen Zentrum Immuntherapie</vt:lpstr>
      <vt:lpstr>Advanced Clinician Scientist Programm: Interfaces of immunomedicine </vt:lpstr>
      <vt:lpstr>Programmübersicht</vt:lpstr>
      <vt:lpstr>Auswahlprozess</vt:lpstr>
      <vt:lpstr>Frauenförderung</vt:lpstr>
      <vt:lpstr>Geförderte ACS</vt:lpstr>
      <vt:lpstr>BMBF-geförderte ACSP Standorte</vt:lpstr>
      <vt:lpstr>Weitere Informationen</vt:lpstr>
    </vt:vector>
  </TitlesOfParts>
  <Company>Universitätsklinikum Erlangen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iIMMUNE_ACS Kickoff</dc:title>
  <dc:creator>Raufer, Jasmin</dc:creator>
  <cp:lastModifiedBy>Raufer, Jasmin</cp:lastModifiedBy>
  <cp:revision>141</cp:revision>
  <cp:lastPrinted>2003-06-01T12:22:08Z</cp:lastPrinted>
  <dcterms:created xsi:type="dcterms:W3CDTF">2023-02-01T08:36:53Z</dcterms:created>
  <dcterms:modified xsi:type="dcterms:W3CDTF">2025-03-12T08:18:34Z</dcterms:modified>
</cp:coreProperties>
</file>